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4"/>
  </p:notesMasterIdLst>
  <p:handoutMasterIdLst>
    <p:handoutMasterId r:id="rId15"/>
  </p:handoutMasterIdLst>
  <p:sldIdLst>
    <p:sldId id="430" r:id="rId2"/>
    <p:sldId id="514" r:id="rId3"/>
    <p:sldId id="470" r:id="rId4"/>
    <p:sldId id="516" r:id="rId5"/>
    <p:sldId id="515" r:id="rId6"/>
    <p:sldId id="504" r:id="rId7"/>
    <p:sldId id="535" r:id="rId8"/>
    <p:sldId id="536" r:id="rId9"/>
    <p:sldId id="537" r:id="rId10"/>
    <p:sldId id="538" r:id="rId11"/>
    <p:sldId id="509" r:id="rId12"/>
    <p:sldId id="506" r:id="rId13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EA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13" autoAdjust="0"/>
    <p:restoredTop sz="94662" autoAdjust="0"/>
  </p:normalViewPr>
  <p:slideViewPr>
    <p:cSldViewPr snapToObjects="1">
      <p:cViewPr varScale="1">
        <p:scale>
          <a:sx n="78" d="100"/>
          <a:sy n="78" d="100"/>
        </p:scale>
        <p:origin x="1603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213868CA-DAE9-4EA7-9335-B8F5034515FB}" type="datetime1">
              <a:rPr lang="en-US" altLang="en-US"/>
              <a:pPr>
                <a:defRPr/>
              </a:pPr>
              <a:t>6/2/2022</a:t>
            </a:fld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3B892677-7964-4DFC-9017-B0A0416FA9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12FA6645-CBAC-4EFD-B0C7-31A86B094BD8}" type="datetime1">
              <a:rPr lang="en-US" altLang="en-US"/>
              <a:pPr>
                <a:defRPr/>
              </a:pPr>
              <a:t>6/2/2022</a:t>
            </a:fld>
            <a:endParaRPr lang="en-US" alt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x-none" noProof="0"/>
              <a:t>Click to edit Master text styles</a:t>
            </a:r>
          </a:p>
          <a:p>
            <a:pPr lvl="1"/>
            <a:r>
              <a:rPr lang="x-none" noProof="0"/>
              <a:t>Second level</a:t>
            </a:r>
          </a:p>
          <a:p>
            <a:pPr lvl="2"/>
            <a:r>
              <a:rPr lang="x-none" noProof="0"/>
              <a:t>Third level</a:t>
            </a:r>
          </a:p>
          <a:p>
            <a:pPr lvl="3"/>
            <a:r>
              <a:rPr lang="x-none" noProof="0"/>
              <a:t>Fourth level</a:t>
            </a:r>
          </a:p>
          <a:p>
            <a:pPr lvl="4"/>
            <a:r>
              <a:rPr lang="x-none" noProof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AAAC91F-DA77-46F0-AB00-FA37D8FCB80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42B5C7-AB45-4537-B522-62FCAE1E72F2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1622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AAC91F-DA77-46F0-AB00-FA37D8FCB806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76963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AAC91F-DA77-46F0-AB00-FA37D8FCB806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41513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AAC91F-DA77-46F0-AB00-FA37D8FCB806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44979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AAC91F-DA77-46F0-AB00-FA37D8FCB806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9208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TER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884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66588C1-9077-48FD-99DF-89535B58B2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3724275" y="6351588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3F2D1E7-4889-4910-B210-695418BE5A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996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220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440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66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8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102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32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54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76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66588C1-9077-48FD-99DF-89535B58B2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3724275" y="6351588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231F5D7-8662-494B-859D-BC75C9A387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5709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296049-9D88-4364-A6E9-3E38065C5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8AD6F-F97A-4CD5-8CC1-09CBC680ACE5}" type="datetimeFigureOut">
              <a:rPr lang="en-GB" smtClean="0"/>
              <a:t>02/06/2022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BC192D-CFA0-4C65-B589-4E918F6E1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505144-0C5C-4F8C-8E00-482D4026D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42170-2C6C-4688-8E3E-9E56A600B3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3143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5413"/>
            <a:ext cx="9144000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6" r:id="rId2"/>
    <p:sldLayoutId id="2147483698" r:id="rId3"/>
    <p:sldLayoutId id="2147483699" r:id="rId4"/>
  </p:sldLayoutIdLst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/>
          <a:ea typeface="ＭＳ Ｐゴシック" pitchFamily="-108" charset="-128"/>
          <a:cs typeface="ＭＳ Ｐゴシック" pitchFamily="-108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/>
          <a:ea typeface="ＭＳ Ｐゴシック" pitchFamily="-108" charset="-128"/>
          <a:cs typeface="ＭＳ Ｐゴシック" pitchFamily="-108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/>
          <a:ea typeface="ＭＳ Ｐゴシック" pitchFamily="-108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/>
          <a:ea typeface="ＭＳ Ｐゴシック" pitchFamily="-108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/>
          <a:ea typeface="ＭＳ Ｐゴシック" pitchFamily="-108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/>
          <a:ea typeface="ＭＳ Ｐゴシック" pitchFamily="-108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6" y="11079"/>
            <a:ext cx="9144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209800"/>
            <a:ext cx="9144000" cy="1676400"/>
          </a:xfrm>
          <a:solidFill>
            <a:schemeClr val="bg1">
              <a:lumMod val="75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GB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CLASSIFICATION OF SIGNIFICANT WATER RESOURCES AND DETERMINATION OF RESOURCE QUALITY OBJECTIVES FOR WATER RESOURCES IN THE USUTU TO MHLATHUZE CATCHMENTS </a:t>
            </a:r>
            <a:r>
              <a:rPr lang="en-US" altLang="en-US" sz="1800" b="1" dirty="0"/>
              <a:t>(WP11387)</a:t>
            </a:r>
            <a:br>
              <a:rPr lang="en-US" sz="1800" b="1" dirty="0">
                <a:latin typeface="+mj-lt"/>
              </a:rPr>
            </a:br>
            <a:br>
              <a:rPr lang="en-US" sz="1800" b="1" dirty="0">
                <a:latin typeface="+mj-lt"/>
              </a:rPr>
            </a:br>
            <a:endParaRPr lang="en-US" sz="1800" b="1" dirty="0">
              <a:latin typeface="+mj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1860" y="4020766"/>
            <a:ext cx="6400800" cy="1752600"/>
          </a:xfrm>
        </p:spPr>
        <p:txBody>
          <a:bodyPr/>
          <a:lstStyle/>
          <a:p>
            <a:r>
              <a:rPr lang="en-US" sz="2000" b="1" dirty="0">
                <a:solidFill>
                  <a:srgbClr val="FFFF00"/>
                </a:solidFill>
              </a:rPr>
              <a:t>Project Steering Committee 1, Virtual: </a:t>
            </a:r>
            <a:r>
              <a:rPr lang="en-ZA" sz="2000" b="1" dirty="0">
                <a:solidFill>
                  <a:srgbClr val="FFFF00"/>
                </a:solidFill>
              </a:rPr>
              <a:t>7 June 2022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75362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8E032539-9DAF-00F2-3EFE-751EAD0B07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4916"/>
            <a:ext cx="4583033" cy="3240000"/>
          </a:xfrm>
          <a:prstGeom prst="rect">
            <a:avLst/>
          </a:prstGeom>
        </p:spPr>
      </p:pic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2E6212E0-1302-D592-41AC-A8A004F138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0966" y="-4916"/>
            <a:ext cx="4583033" cy="3240000"/>
          </a:xfrm>
          <a:prstGeom prst="rect">
            <a:avLst/>
          </a:prstGeom>
        </p:spPr>
      </p:pic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142CBCCE-FE57-1B57-2E2C-DF50F75A35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033" y="3618000"/>
            <a:ext cx="4583033" cy="3240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31737A1-F8AD-9158-90ED-49389B910E3C}"/>
              </a:ext>
            </a:extLst>
          </p:cNvPr>
          <p:cNvSpPr txBox="1"/>
          <p:nvPr/>
        </p:nvSpPr>
        <p:spPr>
          <a:xfrm>
            <a:off x="88490" y="2734045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Irrigation</a:t>
            </a:r>
            <a:endParaRPr lang="en-ZA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3B8E2C-4BC9-9E74-EA3C-2C0DAEA8C213}"/>
              </a:ext>
            </a:extLst>
          </p:cNvPr>
          <p:cNvSpPr txBox="1"/>
          <p:nvPr/>
        </p:nvSpPr>
        <p:spPr>
          <a:xfrm>
            <a:off x="76200" y="3649520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Dams</a:t>
            </a:r>
            <a:endParaRPr lang="en-ZA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8482B9-1342-F5B9-6941-453E740143E5}"/>
              </a:ext>
            </a:extLst>
          </p:cNvPr>
          <p:cNvSpPr txBox="1"/>
          <p:nvPr/>
        </p:nvSpPr>
        <p:spPr>
          <a:xfrm>
            <a:off x="4876800" y="2704548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Afforestation</a:t>
            </a:r>
            <a:endParaRPr lang="en-ZA" dirty="0"/>
          </a:p>
        </p:txBody>
      </p:sp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AB62CD2E-C05E-6DBB-B1FD-97D6327050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0966" y="3607573"/>
            <a:ext cx="4597781" cy="325042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3DD96B5-006B-D2CC-6397-967ECDA96BB2}"/>
              </a:ext>
            </a:extLst>
          </p:cNvPr>
          <p:cNvSpPr txBox="1"/>
          <p:nvPr/>
        </p:nvSpPr>
        <p:spPr>
          <a:xfrm>
            <a:off x="5900611" y="6396335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Domestic</a:t>
            </a:r>
            <a:endParaRPr lang="en-ZA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D18BE51-5720-8A73-C7E3-580DEB47A5E3}"/>
              </a:ext>
            </a:extLst>
          </p:cNvPr>
          <p:cNvCxnSpPr>
            <a:cxnSpLocks/>
          </p:cNvCxnSpPr>
          <p:nvPr/>
        </p:nvCxnSpPr>
        <p:spPr>
          <a:xfrm flipH="1">
            <a:off x="7924800" y="5656693"/>
            <a:ext cx="228600" cy="43930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itle 1">
            <a:extLst>
              <a:ext uri="{FF2B5EF4-FFF2-40B4-BE49-F238E27FC236}">
                <a16:creationId xmlns:a16="http://schemas.microsoft.com/office/drawing/2014/main" id="{4863D43A-FD97-DB73-7D71-6FFDB2000C1E}"/>
              </a:ext>
            </a:extLst>
          </p:cNvPr>
          <p:cNvSpPr txBox="1">
            <a:spLocks/>
          </p:cNvSpPr>
          <p:nvPr/>
        </p:nvSpPr>
        <p:spPr>
          <a:xfrm>
            <a:off x="4343400" y="-19664"/>
            <a:ext cx="1752600" cy="11430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Arial"/>
                <a:ea typeface="ＭＳ Ｐゴシック" pitchFamily="-108" charset="-128"/>
                <a:cs typeface="ＭＳ Ｐゴシック" pitchFamily="-108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8" charset="0"/>
                <a:ea typeface="ＭＳ Ｐゴシック" pitchFamily="-108" charset="-128"/>
                <a:cs typeface="ＭＳ Ｐゴシック" pitchFamily="-108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8" charset="0"/>
                <a:ea typeface="ＭＳ Ｐゴシック" pitchFamily="-108" charset="-128"/>
                <a:cs typeface="ＭＳ Ｐゴシック" pitchFamily="-108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8" charset="0"/>
                <a:ea typeface="ＭＳ Ｐゴシック" pitchFamily="-108" charset="-128"/>
                <a:cs typeface="ＭＳ Ｐゴシック" pitchFamily="-108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8" charset="0"/>
                <a:ea typeface="ＭＳ Ｐゴシック" pitchFamily="-108" charset="-128"/>
                <a:cs typeface="ＭＳ Ｐゴシック" pitchFamily="-108" charset="-128"/>
              </a:defRPr>
            </a:lvl9pPr>
          </a:lstStyle>
          <a:p>
            <a:r>
              <a:rPr lang="en-US" b="1" dirty="0">
                <a:solidFill>
                  <a:srgbClr val="002060"/>
                </a:solidFill>
              </a:rPr>
              <a:t>W4</a:t>
            </a:r>
            <a:endParaRPr lang="en-ZA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5421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D3A27DF-4DEA-4019-811C-03F1C363CCF9}"/>
              </a:ext>
            </a:extLst>
          </p:cNvPr>
          <p:cNvSpPr txBox="1">
            <a:spLocks/>
          </p:cNvSpPr>
          <p:nvPr/>
        </p:nvSpPr>
        <p:spPr>
          <a:xfrm>
            <a:off x="7620000" y="304800"/>
            <a:ext cx="1752600" cy="11430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Arial"/>
                <a:ea typeface="ＭＳ Ｐゴシック" pitchFamily="-108" charset="-128"/>
                <a:cs typeface="ＭＳ Ｐゴシック" pitchFamily="-108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8" charset="0"/>
                <a:ea typeface="ＭＳ Ｐゴシック" pitchFamily="-108" charset="-128"/>
                <a:cs typeface="ＭＳ Ｐゴシック" pitchFamily="-108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8" charset="0"/>
                <a:ea typeface="ＭＳ Ｐゴシック" pitchFamily="-108" charset="-128"/>
                <a:cs typeface="ＭＳ Ｐゴシック" pitchFamily="-108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8" charset="0"/>
                <a:ea typeface="ＭＳ Ｐゴシック" pitchFamily="-108" charset="-128"/>
                <a:cs typeface="ＭＳ Ｐゴシック" pitchFamily="-108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8" charset="0"/>
                <a:ea typeface="ＭＳ Ｐゴシック" pitchFamily="-108" charset="-128"/>
                <a:cs typeface="ＭＳ Ｐゴシック" pitchFamily="-108" charset="-128"/>
              </a:defRPr>
            </a:lvl9pPr>
          </a:lstStyle>
          <a:p>
            <a:r>
              <a:rPr lang="en-US" b="1" dirty="0">
                <a:solidFill>
                  <a:srgbClr val="002060"/>
                </a:solidFill>
              </a:rPr>
              <a:t>W5</a:t>
            </a:r>
            <a:endParaRPr lang="en-ZA" b="1" dirty="0">
              <a:solidFill>
                <a:srgbClr val="002060"/>
              </a:solidFill>
            </a:endParaRPr>
          </a:p>
        </p:txBody>
      </p:sp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00A4E583-FDCF-4A97-A8DF-FFC16DBBED7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" t="5691" r="2528" b="5077"/>
          <a:stretch/>
        </p:blipFill>
        <p:spPr bwMode="auto">
          <a:xfrm>
            <a:off x="9832" y="-15407"/>
            <a:ext cx="4311740" cy="5730408"/>
          </a:xfrm>
          <a:prstGeom prst="rect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4534CD-ABD1-354C-E8CE-9F4B6F48BE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2430" y="1401833"/>
            <a:ext cx="4159338" cy="5456167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0A974CC-5838-95FE-7E25-3E37D9560F37}"/>
              </a:ext>
            </a:extLst>
          </p:cNvPr>
          <p:cNvCxnSpPr>
            <a:cxnSpLocks/>
          </p:cNvCxnSpPr>
          <p:nvPr/>
        </p:nvCxnSpPr>
        <p:spPr>
          <a:xfrm flipH="1" flipV="1">
            <a:off x="304800" y="2133600"/>
            <a:ext cx="1457632" cy="43576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62D06FB-7740-D974-EADC-B8708BB988C9}"/>
              </a:ext>
            </a:extLst>
          </p:cNvPr>
          <p:cNvCxnSpPr>
            <a:cxnSpLocks/>
          </p:cNvCxnSpPr>
          <p:nvPr/>
        </p:nvCxnSpPr>
        <p:spPr>
          <a:xfrm flipH="1" flipV="1">
            <a:off x="533400" y="3581400"/>
            <a:ext cx="1457632" cy="43576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5B1B30D-1D1D-4025-037C-5B406574EC8A}"/>
              </a:ext>
            </a:extLst>
          </p:cNvPr>
          <p:cNvSpPr txBox="1"/>
          <p:nvPr/>
        </p:nvSpPr>
        <p:spPr>
          <a:xfrm>
            <a:off x="4876800" y="1487806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Afforestation</a:t>
            </a:r>
            <a:endParaRPr lang="en-ZA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81CA8C-8DFB-48B2-C994-C7E9E4FB7AEA}"/>
              </a:ext>
            </a:extLst>
          </p:cNvPr>
          <p:cNvSpPr txBox="1"/>
          <p:nvPr/>
        </p:nvSpPr>
        <p:spPr>
          <a:xfrm>
            <a:off x="-38099" y="2315198"/>
            <a:ext cx="1104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Transfers  out to Eskom</a:t>
            </a:r>
            <a:endParaRPr lang="en-ZA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5525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D3A27DF-4DEA-4019-811C-03F1C363CCF9}"/>
              </a:ext>
            </a:extLst>
          </p:cNvPr>
          <p:cNvSpPr txBox="1">
            <a:spLocks/>
          </p:cNvSpPr>
          <p:nvPr/>
        </p:nvSpPr>
        <p:spPr>
          <a:xfrm>
            <a:off x="7620000" y="304800"/>
            <a:ext cx="1752600" cy="11430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Arial"/>
                <a:ea typeface="ＭＳ Ｐゴシック" pitchFamily="-108" charset="-128"/>
                <a:cs typeface="ＭＳ Ｐゴシック" pitchFamily="-108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8" charset="0"/>
                <a:ea typeface="ＭＳ Ｐゴシック" pitchFamily="-108" charset="-128"/>
                <a:cs typeface="ＭＳ Ｐゴシック" pitchFamily="-108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8" charset="0"/>
                <a:ea typeface="ＭＳ Ｐゴシック" pitchFamily="-108" charset="-128"/>
                <a:cs typeface="ＭＳ Ｐゴシック" pitchFamily="-108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8" charset="0"/>
                <a:ea typeface="ＭＳ Ｐゴシック" pitchFamily="-108" charset="-128"/>
                <a:cs typeface="ＭＳ Ｐゴシック" pitchFamily="-108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8" charset="0"/>
                <a:ea typeface="ＭＳ Ｐゴシック" pitchFamily="-108" charset="-128"/>
                <a:cs typeface="ＭＳ Ｐゴシック" pitchFamily="-108" charset="-128"/>
              </a:defRPr>
            </a:lvl9pPr>
          </a:lstStyle>
          <a:p>
            <a:r>
              <a:rPr lang="en-US" b="1" dirty="0">
                <a:solidFill>
                  <a:srgbClr val="002060"/>
                </a:solidFill>
              </a:rPr>
              <a:t>W7</a:t>
            </a:r>
            <a:endParaRPr lang="en-ZA" b="1" dirty="0">
              <a:solidFill>
                <a:srgbClr val="002060"/>
              </a:solidFill>
            </a:endParaRPr>
          </a:p>
        </p:txBody>
      </p:sp>
      <p:pic>
        <p:nvPicPr>
          <p:cNvPr id="12" name="Picture 11" descr="Map&#10;&#10;Description automatically generated">
            <a:extLst>
              <a:ext uri="{FF2B5EF4-FFF2-40B4-BE49-F238E27FC236}">
                <a16:creationId xmlns:a16="http://schemas.microsoft.com/office/drawing/2014/main" id="{4078EFD6-EEEA-41BB-AFC4-4EE9C58A53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03698"/>
            <a:ext cx="7768973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45132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676400"/>
            <a:ext cx="8229600" cy="639762"/>
          </a:xfrm>
        </p:spPr>
        <p:txBody>
          <a:bodyPr/>
          <a:lstStyle/>
          <a:p>
            <a:pPr>
              <a:defRPr/>
            </a:pPr>
            <a:r>
              <a:rPr lang="en-US" sz="3200" b="1" dirty="0">
                <a:solidFill>
                  <a:srgbClr val="002060"/>
                </a:solidFill>
                <a:latin typeface="+mj-lt"/>
              </a:rPr>
              <a:t>7.	OVERVIEW OF TECHNICAL PROCESS AND PROGRESS SO FAR</a:t>
            </a:r>
            <a:endParaRPr lang="en-ZA" sz="3200" b="1" dirty="0">
              <a:solidFill>
                <a:srgbClr val="002060"/>
              </a:solidFill>
              <a:latin typeface="+mj-lt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533400" y="2819400"/>
            <a:ext cx="8229600" cy="0"/>
          </a:xfrm>
          <a:prstGeom prst="line">
            <a:avLst/>
          </a:prstGeom>
          <a:ln w="31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93606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, schematic&#10;&#10;Description automatically generated">
            <a:extLst>
              <a:ext uri="{FF2B5EF4-FFF2-40B4-BE49-F238E27FC236}">
                <a16:creationId xmlns:a16="http://schemas.microsoft.com/office/drawing/2014/main" id="{53F5F83E-886F-4560-A26D-A32EF7357B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1192580"/>
            <a:ext cx="5943600" cy="50180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6D31CBE-0B96-C75D-E8D2-C7A8D1203811}"/>
              </a:ext>
            </a:extLst>
          </p:cNvPr>
          <p:cNvSpPr txBox="1"/>
          <p:nvPr/>
        </p:nvSpPr>
        <p:spPr>
          <a:xfrm>
            <a:off x="3419168" y="5532780"/>
            <a:ext cx="25908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7. Prepare legal notice for </a:t>
            </a:r>
            <a:r>
              <a:rPr lang="en-US" sz="1400" dirty="0" err="1">
                <a:ea typeface="Times New Roman" panose="02020603050405020304" pitchFamily="18" charset="0"/>
                <a:cs typeface="Arial" panose="020B0604020202020204" pitchFamily="34" charset="0"/>
              </a:rPr>
              <a:t>G</a:t>
            </a:r>
            <a:r>
              <a:rPr lang="en-US" sz="1400" dirty="0" err="1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azetting</a:t>
            </a:r>
            <a:endParaRPr lang="en-ZA" sz="1400" dirty="0"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A3A5AC7-55BD-B96D-7528-0BD06583226C}"/>
              </a:ext>
            </a:extLst>
          </p:cNvPr>
          <p:cNvSpPr/>
          <p:nvPr/>
        </p:nvSpPr>
        <p:spPr>
          <a:xfrm>
            <a:off x="3438832" y="5463719"/>
            <a:ext cx="2504768" cy="652560"/>
          </a:xfrm>
          <a:prstGeom prst="roundRect">
            <a:avLst/>
          </a:prstGeom>
          <a:noFill/>
          <a:ln w="28575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249F49-2F87-4B8F-8742-0D0C6AE59B1F}"/>
              </a:ext>
            </a:extLst>
          </p:cNvPr>
          <p:cNvSpPr txBox="1"/>
          <p:nvPr/>
        </p:nvSpPr>
        <p:spPr>
          <a:xfrm>
            <a:off x="304800" y="124189"/>
            <a:ext cx="8686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b="1" dirty="0"/>
              <a:t>The Study Plan is broken down in tasks and based on the integrated approach for Water Resource </a:t>
            </a:r>
            <a:r>
              <a:rPr lang="en-GB" sz="2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Classification</a:t>
            </a:r>
            <a:r>
              <a:rPr lang="en-GB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GB" sz="2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Resource Quality Objectives (RQOs)</a:t>
            </a:r>
            <a:r>
              <a:rPr lang="en-GB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and the Reserve</a:t>
            </a:r>
            <a:endParaRPr lang="en-ZA" sz="2000" b="1" dirty="0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C83B24A8-6527-F2A7-1BBD-4450BB6F5E83}"/>
              </a:ext>
            </a:extLst>
          </p:cNvPr>
          <p:cNvSpPr/>
          <p:nvPr/>
        </p:nvSpPr>
        <p:spPr>
          <a:xfrm>
            <a:off x="838200" y="1516626"/>
            <a:ext cx="914400" cy="3810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174FBA2A-197B-39BE-33F7-441C620233E2}"/>
              </a:ext>
            </a:extLst>
          </p:cNvPr>
          <p:cNvSpPr/>
          <p:nvPr/>
        </p:nvSpPr>
        <p:spPr>
          <a:xfrm rot="10800000">
            <a:off x="7634749" y="1498261"/>
            <a:ext cx="914400" cy="3810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935813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8484" y="457200"/>
            <a:ext cx="8229600" cy="639762"/>
          </a:xfrm>
        </p:spPr>
        <p:txBody>
          <a:bodyPr/>
          <a:lstStyle/>
          <a:p>
            <a:pPr>
              <a:defRPr/>
            </a:pPr>
            <a:r>
              <a:rPr lang="en-US" sz="3200" b="1" dirty="0">
                <a:solidFill>
                  <a:srgbClr val="002060"/>
                </a:solidFill>
                <a:latin typeface="+mj-lt"/>
              </a:rPr>
              <a:t>8.	TASK 1 AND TASK 2: STATUS QUO OF THE STUDY AREA </a:t>
            </a:r>
            <a:br>
              <a:rPr lang="en-US" sz="3200" b="1" dirty="0">
                <a:solidFill>
                  <a:srgbClr val="002060"/>
                </a:solidFill>
                <a:latin typeface="+mj-lt"/>
              </a:rPr>
            </a:br>
            <a:r>
              <a:rPr lang="en-US" sz="3200" b="1" dirty="0">
                <a:solidFill>
                  <a:srgbClr val="002060"/>
                </a:solidFill>
                <a:latin typeface="+mj-lt"/>
              </a:rPr>
              <a:t>AND </a:t>
            </a:r>
            <a:br>
              <a:rPr lang="en-US" sz="3200" b="1" dirty="0">
                <a:solidFill>
                  <a:srgbClr val="002060"/>
                </a:solidFill>
                <a:latin typeface="+mj-lt"/>
              </a:rPr>
            </a:br>
            <a:r>
              <a:rPr lang="en-US" sz="3200" b="1" dirty="0">
                <a:solidFill>
                  <a:srgbClr val="002060"/>
                </a:solidFill>
                <a:latin typeface="+mj-lt"/>
              </a:rPr>
              <a:t>INTEGRATED UNIT OF ANALYSIS (IUA) DELINEATION </a:t>
            </a:r>
            <a:br>
              <a:rPr lang="en-US" sz="3200" b="1" dirty="0">
                <a:solidFill>
                  <a:srgbClr val="002060"/>
                </a:solidFill>
                <a:latin typeface="+mj-lt"/>
              </a:rPr>
            </a:br>
            <a:r>
              <a:rPr lang="en-US" sz="3200" b="1" dirty="0">
                <a:solidFill>
                  <a:srgbClr val="002060"/>
                </a:solidFill>
                <a:latin typeface="+mj-lt"/>
              </a:rPr>
              <a:t>AND </a:t>
            </a:r>
            <a:br>
              <a:rPr lang="en-US" sz="3200" b="1" dirty="0">
                <a:solidFill>
                  <a:srgbClr val="002060"/>
                </a:solidFill>
                <a:latin typeface="+mj-lt"/>
              </a:rPr>
            </a:br>
            <a:r>
              <a:rPr lang="en-US" sz="3200" b="1" dirty="0">
                <a:solidFill>
                  <a:srgbClr val="002060"/>
                </a:solidFill>
                <a:latin typeface="+mj-lt"/>
              </a:rPr>
              <a:t>RESOURCE UNIT (RU) PRIORITISATION</a:t>
            </a:r>
            <a:endParaRPr lang="en-ZA" sz="3200" b="1" dirty="0">
              <a:solidFill>
                <a:srgbClr val="002060"/>
              </a:solidFill>
              <a:latin typeface="+mj-lt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685800" y="4114800"/>
            <a:ext cx="8229600" cy="0"/>
          </a:xfrm>
          <a:prstGeom prst="line">
            <a:avLst/>
          </a:prstGeom>
          <a:ln w="31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41885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8484" y="1752600"/>
            <a:ext cx="8229600" cy="639762"/>
          </a:xfrm>
        </p:spPr>
        <p:txBody>
          <a:bodyPr/>
          <a:lstStyle/>
          <a:p>
            <a:pPr>
              <a:defRPr/>
            </a:pPr>
            <a:r>
              <a:rPr lang="en-US" sz="3200" b="1" dirty="0">
                <a:solidFill>
                  <a:srgbClr val="002060"/>
                </a:solidFill>
                <a:latin typeface="+mj-lt"/>
              </a:rPr>
              <a:t>8.1.1	WATER RESOURCES AND USE (ECONOMY)</a:t>
            </a:r>
            <a:endParaRPr lang="en-ZA" sz="3200" b="1" dirty="0">
              <a:solidFill>
                <a:srgbClr val="002060"/>
              </a:solidFill>
              <a:latin typeface="+mj-lt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528484" y="2590800"/>
            <a:ext cx="8229600" cy="0"/>
          </a:xfrm>
          <a:prstGeom prst="line">
            <a:avLst/>
          </a:prstGeom>
          <a:ln w="31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84752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B61976DD-83C4-4B3F-8704-98EB5A9437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4653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AFE55A-A3C4-4AFA-B5CE-AE1052A85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1400" y="9167"/>
            <a:ext cx="1752600" cy="1143000"/>
          </a:xfrm>
        </p:spPr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W1</a:t>
            </a:r>
            <a:endParaRPr lang="en-ZA" b="1" dirty="0">
              <a:solidFill>
                <a:srgbClr val="002060"/>
              </a:solidFill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4C93DD8-B199-569C-0487-810FF4F6AF65}"/>
              </a:ext>
            </a:extLst>
          </p:cNvPr>
          <p:cNvCxnSpPr>
            <a:cxnSpLocks/>
          </p:cNvCxnSpPr>
          <p:nvPr/>
        </p:nvCxnSpPr>
        <p:spPr>
          <a:xfrm flipV="1">
            <a:off x="1600200" y="3493524"/>
            <a:ext cx="457200" cy="16764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2B95141-4F4F-5AF5-2BC7-E578BD183B4F}"/>
              </a:ext>
            </a:extLst>
          </p:cNvPr>
          <p:cNvCxnSpPr>
            <a:cxnSpLocks/>
          </p:cNvCxnSpPr>
          <p:nvPr/>
        </p:nvCxnSpPr>
        <p:spPr>
          <a:xfrm flipH="1">
            <a:off x="8001000" y="1409700"/>
            <a:ext cx="114300" cy="5334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48F8DE92-C771-2ADA-1B10-C0F9D921ADCD}"/>
              </a:ext>
            </a:extLst>
          </p:cNvPr>
          <p:cNvSpPr txBox="1"/>
          <p:nvPr/>
        </p:nvSpPr>
        <p:spPr>
          <a:xfrm>
            <a:off x="762000" y="5101131"/>
            <a:ext cx="1600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Transfer in from Thukela</a:t>
            </a:r>
            <a:endParaRPr lang="en-ZA" sz="16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75042C-473F-9F77-4BD0-8704F7D8988B}"/>
              </a:ext>
            </a:extLst>
          </p:cNvPr>
          <p:cNvSpPr txBox="1"/>
          <p:nvPr/>
        </p:nvSpPr>
        <p:spPr>
          <a:xfrm>
            <a:off x="6667501" y="988546"/>
            <a:ext cx="1600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Transfer in from </a:t>
            </a:r>
            <a:r>
              <a:rPr lang="en-US" sz="1600" dirty="0" err="1">
                <a:solidFill>
                  <a:srgbClr val="FF0000"/>
                </a:solidFill>
              </a:rPr>
              <a:t>Umfolozi</a:t>
            </a:r>
            <a:endParaRPr lang="en-ZA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053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006BC-EECB-E969-E4CF-E18EAB7D3F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080"/>
            <a:ext cx="6566154" cy="370576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1F9CCE-A575-C898-CF2E-F3E1EC635C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3700686"/>
            <a:ext cx="5638800" cy="316747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F42013-08EB-2C89-C55B-FC67776A9320}"/>
              </a:ext>
            </a:extLst>
          </p:cNvPr>
          <p:cNvSpPr txBox="1"/>
          <p:nvPr/>
        </p:nvSpPr>
        <p:spPr>
          <a:xfrm>
            <a:off x="133477" y="4328160"/>
            <a:ext cx="3124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Landuse</a:t>
            </a:r>
            <a:r>
              <a:rPr lang="en-US" dirty="0"/>
              <a:t> (source: MWAAS, Reconciliation Strategy)</a:t>
            </a:r>
            <a:endParaRPr lang="en-Z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B1A8C5-2347-0B41-2C02-AE2D90EFB494}"/>
              </a:ext>
            </a:extLst>
          </p:cNvPr>
          <p:cNvSpPr txBox="1"/>
          <p:nvPr/>
        </p:nvSpPr>
        <p:spPr>
          <a:xfrm>
            <a:off x="123317" y="3059667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Afforestation</a:t>
            </a:r>
            <a:endParaRPr lang="en-ZA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F58E23-7DF1-1729-7E56-E7848B839AED}"/>
              </a:ext>
            </a:extLst>
          </p:cNvPr>
          <p:cNvSpPr txBox="1"/>
          <p:nvPr/>
        </p:nvSpPr>
        <p:spPr>
          <a:xfrm>
            <a:off x="3657600" y="6396335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Irrigation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9733389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E49D4771-2323-316F-250A-2A0C4CE45B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067" y="0"/>
            <a:ext cx="4583033" cy="3240000"/>
          </a:xfrm>
          <a:prstGeom prst="rect">
            <a:avLst/>
          </a:prstGeom>
        </p:spPr>
      </p:pic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DE798543-12D7-2CBA-3778-B35123F158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0966" y="0"/>
            <a:ext cx="4583033" cy="3240000"/>
          </a:xfrm>
          <a:prstGeom prst="rect">
            <a:avLst/>
          </a:prstGeom>
        </p:spPr>
      </p:pic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961BA175-0372-0757-A287-65C901FC94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18000"/>
            <a:ext cx="4583033" cy="3240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A944187-F5DB-A6DA-B28F-E1FB0E831536}"/>
              </a:ext>
            </a:extLst>
          </p:cNvPr>
          <p:cNvSpPr txBox="1"/>
          <p:nvPr/>
        </p:nvSpPr>
        <p:spPr>
          <a:xfrm>
            <a:off x="0" y="2736503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Irrigation</a:t>
            </a:r>
            <a:endParaRPr lang="en-ZA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BFD624-3F0B-9C6E-3BEE-2AD5105FAA09}"/>
              </a:ext>
            </a:extLst>
          </p:cNvPr>
          <p:cNvSpPr txBox="1"/>
          <p:nvPr/>
        </p:nvSpPr>
        <p:spPr>
          <a:xfrm>
            <a:off x="2998866" y="3618000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Dams</a:t>
            </a:r>
            <a:endParaRPr lang="en-ZA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EF9710-7CE5-E19B-2F2D-41A1F8C9B669}"/>
              </a:ext>
            </a:extLst>
          </p:cNvPr>
          <p:cNvSpPr txBox="1"/>
          <p:nvPr/>
        </p:nvSpPr>
        <p:spPr>
          <a:xfrm>
            <a:off x="7086600" y="-2909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Afforestation</a:t>
            </a:r>
            <a:endParaRPr lang="en-ZA" dirty="0"/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2FCE5E44-7D51-158F-8DBE-B048DE52B6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0407" y="3603251"/>
            <a:ext cx="4583031" cy="323999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3AFF552-3345-C53E-9E37-CDB032A69FE8}"/>
              </a:ext>
            </a:extLst>
          </p:cNvPr>
          <p:cNvSpPr txBox="1"/>
          <p:nvPr/>
        </p:nvSpPr>
        <p:spPr>
          <a:xfrm>
            <a:off x="7618712" y="3593148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Domestic</a:t>
            </a:r>
            <a:endParaRPr lang="en-ZA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329E7C1-4412-CFBD-D697-C6B51B5FA9A8}"/>
              </a:ext>
            </a:extLst>
          </p:cNvPr>
          <p:cNvSpPr txBox="1">
            <a:spLocks/>
          </p:cNvSpPr>
          <p:nvPr/>
        </p:nvSpPr>
        <p:spPr>
          <a:xfrm>
            <a:off x="2300060" y="-71329"/>
            <a:ext cx="1752600" cy="11430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Arial"/>
                <a:ea typeface="ＭＳ Ｐゴシック" pitchFamily="-108" charset="-128"/>
                <a:cs typeface="ＭＳ Ｐゴシック" pitchFamily="-108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8" charset="0"/>
                <a:ea typeface="ＭＳ Ｐゴシック" pitchFamily="-108" charset="-128"/>
                <a:cs typeface="ＭＳ Ｐゴシック" pitchFamily="-108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8" charset="0"/>
                <a:ea typeface="ＭＳ Ｐゴシック" pitchFamily="-108" charset="-128"/>
                <a:cs typeface="ＭＳ Ｐゴシック" pitchFamily="-108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8" charset="0"/>
                <a:ea typeface="ＭＳ Ｐゴシック" pitchFamily="-108" charset="-128"/>
                <a:cs typeface="ＭＳ Ｐゴシック" pitchFamily="-108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8" charset="0"/>
                <a:ea typeface="ＭＳ Ｐゴシック" pitchFamily="-108" charset="-128"/>
                <a:cs typeface="ＭＳ Ｐゴシック" pitchFamily="-108" charset="-128"/>
              </a:defRPr>
            </a:lvl9pPr>
          </a:lstStyle>
          <a:p>
            <a:r>
              <a:rPr lang="en-US" b="1" dirty="0">
                <a:solidFill>
                  <a:srgbClr val="002060"/>
                </a:solidFill>
              </a:rPr>
              <a:t>W2</a:t>
            </a:r>
            <a:endParaRPr lang="en-ZA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2476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F486527F-C628-BA1C-2DD5-1B3AE3ADD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033" y="0"/>
            <a:ext cx="4583033" cy="3240000"/>
          </a:xfrm>
          <a:prstGeom prst="rect">
            <a:avLst/>
          </a:prstGeom>
        </p:spPr>
      </p:pic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E1A84D52-3E22-1E3B-A1EE-6B48F4F692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0966" y="0"/>
            <a:ext cx="4583033" cy="3240000"/>
          </a:xfrm>
          <a:prstGeom prst="rect">
            <a:avLst/>
          </a:prstGeom>
        </p:spPr>
      </p:pic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F69D72DF-A8E2-79A8-1B89-107DBE2268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3618000"/>
            <a:ext cx="4583033" cy="3240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88B4C43-12F4-E35D-654D-19161B83D747}"/>
              </a:ext>
            </a:extLst>
          </p:cNvPr>
          <p:cNvSpPr txBox="1"/>
          <p:nvPr/>
        </p:nvSpPr>
        <p:spPr>
          <a:xfrm>
            <a:off x="0" y="2362200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Irrigation</a:t>
            </a:r>
            <a:endParaRPr lang="en-ZA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66B7A2-61B6-036B-EAEC-FCB72833BC79}"/>
              </a:ext>
            </a:extLst>
          </p:cNvPr>
          <p:cNvSpPr txBox="1"/>
          <p:nvPr/>
        </p:nvSpPr>
        <p:spPr>
          <a:xfrm>
            <a:off x="2362200" y="3649520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Dams</a:t>
            </a:r>
            <a:endParaRPr lang="en-ZA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8D72C5-0009-6C95-D3D1-5219B7F5CFDD}"/>
              </a:ext>
            </a:extLst>
          </p:cNvPr>
          <p:cNvSpPr txBox="1"/>
          <p:nvPr/>
        </p:nvSpPr>
        <p:spPr>
          <a:xfrm>
            <a:off x="4724400" y="0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Afforestation</a:t>
            </a:r>
            <a:endParaRPr lang="en-ZA" dirty="0"/>
          </a:p>
        </p:txBody>
      </p:sp>
      <p:pic>
        <p:nvPicPr>
          <p:cNvPr id="12" name="Picture 11" descr="Map&#10;&#10;Description automatically generated">
            <a:extLst>
              <a:ext uri="{FF2B5EF4-FFF2-40B4-BE49-F238E27FC236}">
                <a16:creationId xmlns:a16="http://schemas.microsoft.com/office/drawing/2014/main" id="{AE507E6A-84E4-98B7-CD37-C92353A16D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5552" y="3649520"/>
            <a:ext cx="4538447" cy="320848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9999B1EC-84AD-5F41-E4CF-C4D482F0A013}"/>
              </a:ext>
            </a:extLst>
          </p:cNvPr>
          <p:cNvSpPr txBox="1">
            <a:spLocks/>
          </p:cNvSpPr>
          <p:nvPr/>
        </p:nvSpPr>
        <p:spPr>
          <a:xfrm>
            <a:off x="-353933" y="0"/>
            <a:ext cx="1752600" cy="11430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Arial"/>
                <a:ea typeface="ＭＳ Ｐゴシック" pitchFamily="-108" charset="-128"/>
                <a:cs typeface="ＭＳ Ｐゴシック" pitchFamily="-108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8" charset="0"/>
                <a:ea typeface="ＭＳ Ｐゴシック" pitchFamily="-108" charset="-128"/>
                <a:cs typeface="ＭＳ Ｐゴシック" pitchFamily="-108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8" charset="0"/>
                <a:ea typeface="ＭＳ Ｐゴシック" pitchFamily="-108" charset="-128"/>
                <a:cs typeface="ＭＳ Ｐゴシック" pitchFamily="-108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8" charset="0"/>
                <a:ea typeface="ＭＳ Ｐゴシック" pitchFamily="-108" charset="-128"/>
                <a:cs typeface="ＭＳ Ｐゴシック" pitchFamily="-108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8" charset="0"/>
                <a:ea typeface="ＭＳ Ｐゴシック" pitchFamily="-108" charset="-128"/>
                <a:cs typeface="ＭＳ Ｐゴシック" pitchFamily="-108" charset="-128"/>
              </a:defRPr>
            </a:lvl9pPr>
          </a:lstStyle>
          <a:p>
            <a:r>
              <a:rPr lang="en-US" b="1" dirty="0">
                <a:solidFill>
                  <a:srgbClr val="002060"/>
                </a:solidFill>
              </a:rPr>
              <a:t>W3</a:t>
            </a:r>
            <a:endParaRPr lang="en-ZA" b="1" dirty="0">
              <a:solidFill>
                <a:srgbClr val="00206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E213D4-136B-9196-F311-E17DCCE0490F}"/>
              </a:ext>
            </a:extLst>
          </p:cNvPr>
          <p:cNvSpPr txBox="1"/>
          <p:nvPr/>
        </p:nvSpPr>
        <p:spPr>
          <a:xfrm>
            <a:off x="5029200" y="6096000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Domestic</a:t>
            </a:r>
            <a:endParaRPr lang="en-ZA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1919E9F-A8D1-5DFC-3790-E4D55E9DA8F1}"/>
              </a:ext>
            </a:extLst>
          </p:cNvPr>
          <p:cNvCxnSpPr>
            <a:cxnSpLocks/>
          </p:cNvCxnSpPr>
          <p:nvPr/>
        </p:nvCxnSpPr>
        <p:spPr>
          <a:xfrm>
            <a:off x="7391400" y="4111185"/>
            <a:ext cx="0" cy="5334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1429933"/>
      </p:ext>
    </p:extLst>
  </p:cSld>
  <p:clrMapOvr>
    <a:masterClrMapping/>
  </p:clrMapOvr>
</p:sld>
</file>

<file path=ppt/theme/theme1.xml><?xml version="1.0" encoding="utf-8"?>
<a:theme xmlns:a="http://schemas.openxmlformats.org/drawingml/2006/main" name="CO-BRANDED DHS &amp; DWS PRESENT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CO-BRANDED DHS &amp; DWS PRESENTATION.pot</Template>
  <TotalTime>10041</TotalTime>
  <Words>172</Words>
  <Application>Microsoft Office PowerPoint</Application>
  <PresentationFormat>On-screen Show (4:3)</PresentationFormat>
  <Paragraphs>37</Paragraphs>
  <Slides>12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Calibri</vt:lpstr>
      <vt:lpstr>CO-BRANDED DHS &amp; DWS PRESENTATION</vt:lpstr>
      <vt:lpstr>CLASSIFICATION OF SIGNIFICANT WATER RESOURCES AND DETERMINATION OF RESOURCE QUALITY OBJECTIVES FOR WATER RESOURCES IN THE USUTU TO MHLATHUZE CATCHMENTS (WP11387)  </vt:lpstr>
      <vt:lpstr>7. OVERVIEW OF TECHNICAL PROCESS AND PROGRESS SO FAR</vt:lpstr>
      <vt:lpstr>PowerPoint Presentation</vt:lpstr>
      <vt:lpstr>8. TASK 1 AND TASK 2: STATUS QUO OF THE STUDY AREA  AND  INTEGRATED UNIT OF ANALYSIS (IUA) DELINEATION  AND  RESOURCE UNIT (RU) PRIORITISATION</vt:lpstr>
      <vt:lpstr>8.1.1 WATER RESOURCES AND USE (ECONOMY)</vt:lpstr>
      <vt:lpstr>W1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Department of Housing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DOH 3</dc:creator>
  <cp:lastModifiedBy>Caryn Seago</cp:lastModifiedBy>
  <cp:revision>354</cp:revision>
  <dcterms:created xsi:type="dcterms:W3CDTF">2013-08-12T09:46:59Z</dcterms:created>
  <dcterms:modified xsi:type="dcterms:W3CDTF">2022-06-02T07:16:03Z</dcterms:modified>
</cp:coreProperties>
</file>